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1" r:id="rId4"/>
    <p:sldId id="260" r:id="rId5"/>
    <p:sldId id="266" r:id="rId6"/>
    <p:sldId id="262" r:id="rId7"/>
    <p:sldId id="259" r:id="rId8"/>
    <p:sldId id="267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B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5" autoAdjust="0"/>
    <p:restoredTop sz="94660"/>
  </p:normalViewPr>
  <p:slideViewPr>
    <p:cSldViewPr snapToGrid="0">
      <p:cViewPr varScale="1">
        <p:scale>
          <a:sx n="82" d="100"/>
          <a:sy n="82" d="100"/>
        </p:scale>
        <p:origin x="4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AF02B-B8E5-4110-BF36-D0EBD4500285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DE42C-C121-4AAF-AD71-0EC595E41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60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542FF-44E9-47F6-91ED-0032CB877937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FEBA4-B11E-4787-9A70-D706AB21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01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FEBA4-B11E-4787-9A70-D706AB2178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74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D563-0D3C-404D-8516-2EF6A86661A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FBC9-B436-45DA-8CE2-BC798963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8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D563-0D3C-404D-8516-2EF6A86661A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FBC9-B436-45DA-8CE2-BC798963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8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D563-0D3C-404D-8516-2EF6A86661A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FBC9-B436-45DA-8CE2-BC798963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07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D563-0D3C-404D-8516-2EF6A86661A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FBC9-B436-45DA-8CE2-BC798963C64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4992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D563-0D3C-404D-8516-2EF6A86661A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FBC9-B436-45DA-8CE2-BC798963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75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D563-0D3C-404D-8516-2EF6A86661A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FBC9-B436-45DA-8CE2-BC798963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56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D563-0D3C-404D-8516-2EF6A86661A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FBC9-B436-45DA-8CE2-BC798963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28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D563-0D3C-404D-8516-2EF6A86661A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FBC9-B436-45DA-8CE2-BC798963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36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D563-0D3C-404D-8516-2EF6A86661A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FBC9-B436-45DA-8CE2-BC798963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0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D563-0D3C-404D-8516-2EF6A86661A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FBC9-B436-45DA-8CE2-BC798963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23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D563-0D3C-404D-8516-2EF6A86661A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FBC9-B436-45DA-8CE2-BC798963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7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D563-0D3C-404D-8516-2EF6A86661A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FBC9-B436-45DA-8CE2-BC798963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7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D563-0D3C-404D-8516-2EF6A86661A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FBC9-B436-45DA-8CE2-BC798963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1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D563-0D3C-404D-8516-2EF6A86661A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FBC9-B436-45DA-8CE2-BC798963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5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D563-0D3C-404D-8516-2EF6A86661A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FBC9-B436-45DA-8CE2-BC798963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0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D563-0D3C-404D-8516-2EF6A86661A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FBC9-B436-45DA-8CE2-BC798963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1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D563-0D3C-404D-8516-2EF6A86661A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FBC9-B436-45DA-8CE2-BC798963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9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744D563-0D3C-404D-8516-2EF6A86661A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2BBFBC9-B436-45DA-8CE2-BC798963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207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New Consultant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2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34010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Renamed “Consultant P.O. Update” form to “Confirmation of Consultant Services” form.</a:t>
            </a:r>
          </a:p>
          <a:p>
            <a:pPr lvl="1"/>
            <a:r>
              <a:rPr lang="en-US" dirty="0"/>
              <a:t>Added space to record event date</a:t>
            </a:r>
          </a:p>
          <a:p>
            <a:pPr lvl="1"/>
            <a:r>
              <a:rPr lang="en-US" dirty="0"/>
              <a:t>NEED to attached invoice for both ONE time and MULTIPLE payments</a:t>
            </a:r>
          </a:p>
          <a:p>
            <a:r>
              <a:rPr lang="en-US" dirty="0"/>
              <a:t>Updated Consultant Agreement Form</a:t>
            </a:r>
          </a:p>
          <a:p>
            <a:pPr lvl="1"/>
            <a:r>
              <a:rPr lang="en-US" dirty="0"/>
              <a:t>Section 5:revised to include Confirmation of Consultant Services form and consultant invoice.</a:t>
            </a:r>
          </a:p>
          <a:p>
            <a:r>
              <a:rPr lang="en-US" dirty="0"/>
              <a:t>Consultant Agreement Process Check Off</a:t>
            </a:r>
          </a:p>
          <a:p>
            <a:pPr lvl="1"/>
            <a:r>
              <a:rPr lang="en-US" dirty="0"/>
              <a:t>Removed section 6: “Z- comments”</a:t>
            </a:r>
          </a:p>
          <a:p>
            <a:pPr lvl="1"/>
            <a:r>
              <a:rPr lang="en-US" dirty="0"/>
              <a:t>Merged instructions for one time payment with multiple payment instructions. </a:t>
            </a:r>
          </a:p>
          <a:p>
            <a:r>
              <a:rPr lang="en-US" dirty="0"/>
              <a:t>Pre-encumbering requisition</a:t>
            </a:r>
          </a:p>
          <a:p>
            <a:pPr lvl="1"/>
            <a:r>
              <a:rPr lang="en-US" dirty="0"/>
              <a:t>Removed instructions for Z comments</a:t>
            </a:r>
          </a:p>
          <a:p>
            <a:pPr lvl="1"/>
            <a:r>
              <a:rPr lang="en-US" dirty="0"/>
              <a:t>Made “invoice to follow” mandatory</a:t>
            </a:r>
          </a:p>
          <a:p>
            <a:r>
              <a:rPr lang="en-US" strike="sngStrike" dirty="0"/>
              <a:t>Justification Form</a:t>
            </a:r>
          </a:p>
          <a:p>
            <a:pPr lvl="1"/>
            <a:r>
              <a:rPr lang="en-US" dirty="0"/>
              <a:t>Justification forms are no longer a requirement. (See below)</a:t>
            </a:r>
          </a:p>
          <a:p>
            <a:pPr lvl="1"/>
            <a:r>
              <a:rPr lang="en-US" dirty="0">
                <a:effectLst/>
              </a:rPr>
              <a:t>Procedures have been revised, only approve consultants that are called out in the school plans.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9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Off List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 Version</a:t>
            </a:r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45" y="2379663"/>
            <a:ext cx="2602672" cy="341153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Revised 7/2015</a:t>
            </a:r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015" y="2379663"/>
            <a:ext cx="2534695" cy="3411537"/>
          </a:xfr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0" y="674615"/>
            <a:ext cx="5882216" cy="435307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963" y="674615"/>
            <a:ext cx="6070866" cy="291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1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061" y="2379663"/>
            <a:ext cx="2508603" cy="34115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Consultant Agreement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Revision 5/2015</a:t>
            </a:r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94" y="2379663"/>
            <a:ext cx="2440774" cy="341153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Revision 7/2015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3" y="1452184"/>
            <a:ext cx="8783276" cy="45726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499384" y="3713641"/>
            <a:ext cx="244558" cy="244558"/>
          </a:xfrm>
          <a:prstGeom prst="ellipse">
            <a:avLst/>
          </a:prstGeom>
          <a:solidFill>
            <a:srgbClr val="1FB3E1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15047" y="3713641"/>
            <a:ext cx="244558" cy="244558"/>
          </a:xfrm>
          <a:prstGeom prst="ellipse">
            <a:avLst/>
          </a:prstGeom>
          <a:solidFill>
            <a:srgbClr val="1FB3E1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326776" y="1712259"/>
            <a:ext cx="896918" cy="20013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11" y="5536261"/>
            <a:ext cx="10502610" cy="1205356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V="1">
            <a:off x="6722772" y="3958199"/>
            <a:ext cx="843440" cy="15780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38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Memorandum Form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All fields must be completed for consultant packet to be processed.</a:t>
            </a:r>
          </a:p>
          <a:p>
            <a:r>
              <a:rPr lang="en-US" dirty="0"/>
              <a:t>Information on this form will be reviewed by the Board of Education.</a:t>
            </a:r>
          </a:p>
          <a:p>
            <a:r>
              <a:rPr lang="en-US" dirty="0"/>
              <a:t>“See Attached” is an unacceptable entry.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854" y="2379663"/>
            <a:ext cx="2597017" cy="3411537"/>
          </a:xfrm>
        </p:spPr>
      </p:pic>
    </p:spTree>
    <p:extLst>
      <p:ext uri="{BB962C8B-B14F-4D97-AF65-F5344CB8AC3E}">
        <p14:creationId xmlns:p14="http://schemas.microsoft.com/office/powerpoint/2010/main" val="662295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Requisition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</a:t>
            </a:r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97" y="2379663"/>
            <a:ext cx="2776368" cy="341153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New</a:t>
            </a:r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12" y="2379662"/>
            <a:ext cx="2741937" cy="3411537"/>
          </a:xfrm>
        </p:spPr>
      </p:pic>
      <p:sp>
        <p:nvSpPr>
          <p:cNvPr id="9" name="TextBox 8"/>
          <p:cNvSpPr txBox="1"/>
          <p:nvPr/>
        </p:nvSpPr>
        <p:spPr>
          <a:xfrm>
            <a:off x="6294967" y="2872769"/>
            <a:ext cx="18808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“Invoice to follow” is now standard on all requisitions.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Removed signature lines for consultant &amp; principal.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3563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Form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300" dirty="0"/>
              <a:t>Consultant P.O. Update Form</a:t>
            </a:r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65" y="2379663"/>
            <a:ext cx="2578934" cy="341153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300" dirty="0"/>
              <a:t>Confirmation of Consultant Services</a:t>
            </a:r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77" y="2386153"/>
            <a:ext cx="2660533" cy="3411537"/>
          </a:xfrm>
        </p:spPr>
      </p:pic>
    </p:spTree>
    <p:extLst>
      <p:ext uri="{BB962C8B-B14F-4D97-AF65-F5344CB8AC3E}">
        <p14:creationId xmlns:p14="http://schemas.microsoft.com/office/powerpoint/2010/main" val="1831346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ALL consultants must submit an invoice</a:t>
            </a:r>
          </a:p>
          <a:p>
            <a:r>
              <a:rPr lang="en-US" dirty="0"/>
              <a:t>Invoice must be attached to the Confirmation of Consultant Services form.</a:t>
            </a:r>
          </a:p>
          <a:p>
            <a:r>
              <a:rPr lang="en-US" dirty="0"/>
              <a:t>Invoice templates are available on the CBO’s website for consultant who may not have their own invoice system.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Invoice Template</a:t>
            </a:r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42" y="2379663"/>
            <a:ext cx="2703642" cy="3411537"/>
          </a:xfrm>
        </p:spPr>
      </p:pic>
    </p:spTree>
    <p:extLst>
      <p:ext uri="{BB962C8B-B14F-4D97-AF65-F5344CB8AC3E}">
        <p14:creationId xmlns:p14="http://schemas.microsoft.com/office/powerpoint/2010/main" val="2201723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Consultant Process Flow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  Process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New Process</a:t>
            </a:r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638" y="2379663"/>
            <a:ext cx="2550249" cy="3411537"/>
          </a:xfrm>
        </p:spPr>
      </p:pic>
      <p:pic>
        <p:nvPicPr>
          <p:cNvPr id="12" name="Content Placeholder 11" descr="Screen Clippi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05" y="2379663"/>
            <a:ext cx="2366753" cy="3411537"/>
          </a:xfrm>
        </p:spPr>
      </p:pic>
      <p:sp>
        <p:nvSpPr>
          <p:cNvPr id="14" name="TextBox 13"/>
          <p:cNvSpPr txBox="1"/>
          <p:nvPr/>
        </p:nvSpPr>
        <p:spPr>
          <a:xfrm>
            <a:off x="6436096" y="2379663"/>
            <a:ext cx="19455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Changed what the school receives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Included C.C.S. form and invoice info.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Combined steps for one time and multiple payments</a:t>
            </a:r>
          </a:p>
        </p:txBody>
      </p:sp>
    </p:spTree>
    <p:extLst>
      <p:ext uri="{BB962C8B-B14F-4D97-AF65-F5344CB8AC3E}">
        <p14:creationId xmlns:p14="http://schemas.microsoft.com/office/powerpoint/2010/main" val="3184175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340</TotalTime>
  <Words>288</Words>
  <Application>Microsoft Office PowerPoint</Application>
  <PresentationFormat>Widescreen</PresentationFormat>
  <Paragraphs>47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Calisto MT</vt:lpstr>
      <vt:lpstr>Trebuchet MS</vt:lpstr>
      <vt:lpstr>Wingdings 2</vt:lpstr>
      <vt:lpstr>Slate</vt:lpstr>
      <vt:lpstr>The New Consultant Process</vt:lpstr>
      <vt:lpstr>Changes</vt:lpstr>
      <vt:lpstr>Check Off List</vt:lpstr>
      <vt:lpstr>Consultant Agreement</vt:lpstr>
      <vt:lpstr>Memorandum Form </vt:lpstr>
      <vt:lpstr>Requisition</vt:lpstr>
      <vt:lpstr>Updated Form</vt:lpstr>
      <vt:lpstr>Invoice</vt:lpstr>
      <vt:lpstr>Consultant Process Flow</vt:lpstr>
    </vt:vector>
  </TitlesOfParts>
  <Company>BCSD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Consultant Process</dc:title>
  <dc:creator>Ernest Garcia Diaz</dc:creator>
  <cp:lastModifiedBy>LaTonya Thompson</cp:lastModifiedBy>
  <cp:revision>26</cp:revision>
  <cp:lastPrinted>2015-08-05T14:45:47Z</cp:lastPrinted>
  <dcterms:created xsi:type="dcterms:W3CDTF">2015-07-15T20:22:58Z</dcterms:created>
  <dcterms:modified xsi:type="dcterms:W3CDTF">2022-02-05T00:00:21Z</dcterms:modified>
</cp:coreProperties>
</file>